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21" r:id="rId3"/>
    <p:sldId id="311" r:id="rId4"/>
    <p:sldId id="423" r:id="rId5"/>
    <p:sldId id="424" r:id="rId6"/>
    <p:sldId id="427" r:id="rId7"/>
    <p:sldId id="438" r:id="rId8"/>
    <p:sldId id="440" r:id="rId9"/>
    <p:sldId id="374" r:id="rId10"/>
    <p:sldId id="399" r:id="rId11"/>
    <p:sldId id="441" r:id="rId12"/>
    <p:sldId id="442" r:id="rId13"/>
    <p:sldId id="439" r:id="rId14"/>
    <p:sldId id="443" r:id="rId15"/>
    <p:sldId id="445" r:id="rId16"/>
    <p:sldId id="446" r:id="rId17"/>
    <p:sldId id="447" r:id="rId18"/>
    <p:sldId id="448" r:id="rId19"/>
    <p:sldId id="449" r:id="rId20"/>
    <p:sldId id="450" r:id="rId21"/>
    <p:sldId id="444" r:id="rId22"/>
    <p:sldId id="452" r:id="rId23"/>
    <p:sldId id="453" r:id="rId24"/>
    <p:sldId id="455" r:id="rId25"/>
    <p:sldId id="457" r:id="rId26"/>
    <p:sldId id="456" r:id="rId27"/>
    <p:sldId id="454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6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567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095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285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17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80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017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694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5562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92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813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7495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96C9-95FF-4AA8-AA7E-ECCCCDE58F2C}" type="datetimeFigureOut">
              <a:rPr lang="hr-HR" smtClean="0"/>
              <a:t>7.7.2022.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5C992-20F2-4EA1-9737-4CD93F1920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691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ordwall.net/resource/155548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ordwall.net/resource/27527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-sfera.hr/dodatni-digitalni-sadrzaji/5a4425ad-f208-492b-a588-40f8723f2c30/assets/interactivity/self-check_1/index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5a4425ad-f208-492b-a588-40f8723f2c30/assets/video/australia.mp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9B20A762-46EE-439B-BBC9-A1AA1BE9D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98" y="927171"/>
            <a:ext cx="3307203" cy="4409604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AABC19F-20AC-44C3-817D-0AB550E470EC}"/>
              </a:ext>
            </a:extLst>
          </p:cNvPr>
          <p:cNvSpPr txBox="1"/>
          <p:nvPr/>
        </p:nvSpPr>
        <p:spPr>
          <a:xfrm>
            <a:off x="4764410" y="2295535"/>
            <a:ext cx="6843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b="1" u="sng" dirty="0">
                <a:solidFill>
                  <a:srgbClr val="FF0000"/>
                </a:solidFill>
              </a:rPr>
              <a:t>UNIT 5; </a:t>
            </a:r>
            <a:br>
              <a:rPr lang="hr-HR" sz="4000" b="1" u="sng" dirty="0">
                <a:solidFill>
                  <a:srgbClr val="FF0000"/>
                </a:solidFill>
              </a:rPr>
            </a:br>
            <a:r>
              <a:rPr lang="hr-HR" sz="4000" b="1" u="sng" dirty="0">
                <a:solidFill>
                  <a:srgbClr val="FF0000"/>
                </a:solidFill>
              </a:rPr>
              <a:t>My home </a:t>
            </a:r>
            <a:r>
              <a:rPr lang="hr-HR" sz="4000" b="1" u="sng" dirty="0" err="1">
                <a:solidFill>
                  <a:srgbClr val="FF0000"/>
                </a:solidFill>
              </a:rPr>
              <a:t>and</a:t>
            </a:r>
            <a:r>
              <a:rPr lang="hr-HR" sz="4000" b="1" u="sng" dirty="0">
                <a:solidFill>
                  <a:srgbClr val="FF0000"/>
                </a:solidFill>
              </a:rPr>
              <a:t> </a:t>
            </a:r>
            <a:r>
              <a:rPr lang="hr-HR" sz="4000" b="1" u="sng" dirty="0" err="1">
                <a:solidFill>
                  <a:srgbClr val="FF0000"/>
                </a:solidFill>
              </a:rPr>
              <a:t>healthy</a:t>
            </a:r>
            <a:r>
              <a:rPr lang="hr-HR" sz="4000" b="1" u="sng" dirty="0">
                <a:solidFill>
                  <a:srgbClr val="FF0000"/>
                </a:solidFill>
              </a:rPr>
              <a:t> </a:t>
            </a:r>
            <a:r>
              <a:rPr lang="hr-HR" sz="4000" b="1" u="sng" dirty="0" err="1">
                <a:solidFill>
                  <a:srgbClr val="FF0000"/>
                </a:solidFill>
              </a:rPr>
              <a:t>living</a:t>
            </a:r>
            <a:endParaRPr lang="hr-HR" sz="4000" b="1" u="sng" dirty="0">
              <a:solidFill>
                <a:srgbClr val="FF0000"/>
              </a:solidFill>
            </a:endParaRP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10333F66-C8B6-4273-844E-B19AC9BCB6A4}"/>
              </a:ext>
            </a:extLst>
          </p:cNvPr>
          <p:cNvSpPr txBox="1"/>
          <p:nvPr/>
        </p:nvSpPr>
        <p:spPr>
          <a:xfrm>
            <a:off x="4764410" y="3429000"/>
            <a:ext cx="6843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4000" dirty="0" err="1"/>
              <a:t>Holiday</a:t>
            </a:r>
            <a:r>
              <a:rPr lang="hr-HR" sz="4000" dirty="0"/>
              <a:t> </a:t>
            </a:r>
            <a:r>
              <a:rPr lang="hr-HR" sz="4000" dirty="0" err="1"/>
              <a:t>photos</a:t>
            </a:r>
            <a:endParaRPr lang="hr-HR" sz="4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242527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6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" y="5876"/>
            <a:ext cx="5120640" cy="6846247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8538693" y="58202"/>
            <a:ext cx="3461650" cy="306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Complete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puzzle</a:t>
            </a:r>
            <a:r>
              <a:rPr lang="hr-HR" sz="2000" b="1" dirty="0"/>
              <a:t>. Use these words. 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37" y="-5317"/>
            <a:ext cx="8001135" cy="684624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E1655411-10A8-4305-BC89-FEB29368D881}"/>
              </a:ext>
            </a:extLst>
          </p:cNvPr>
          <p:cNvSpPr txBox="1">
            <a:spLocks/>
          </p:cNvSpPr>
          <p:nvPr/>
        </p:nvSpPr>
        <p:spPr>
          <a:xfrm>
            <a:off x="3792131" y="2013847"/>
            <a:ext cx="17751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BBBFF45A-46DC-44BE-9E35-EAE186B39493}"/>
              </a:ext>
            </a:extLst>
          </p:cNvPr>
          <p:cNvSpPr txBox="1">
            <a:spLocks/>
          </p:cNvSpPr>
          <p:nvPr/>
        </p:nvSpPr>
        <p:spPr>
          <a:xfrm>
            <a:off x="3805010" y="2953607"/>
            <a:ext cx="17751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B4876308-8381-4F9E-8CD8-4BE948BD8080}"/>
              </a:ext>
            </a:extLst>
          </p:cNvPr>
          <p:cNvSpPr txBox="1">
            <a:spLocks/>
          </p:cNvSpPr>
          <p:nvPr/>
        </p:nvSpPr>
        <p:spPr>
          <a:xfrm>
            <a:off x="3803854" y="3622630"/>
            <a:ext cx="17751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11D56158-0FCC-4907-A8F1-137B30316CF1}"/>
              </a:ext>
            </a:extLst>
          </p:cNvPr>
          <p:cNvSpPr txBox="1">
            <a:spLocks/>
          </p:cNvSpPr>
          <p:nvPr/>
        </p:nvSpPr>
        <p:spPr>
          <a:xfrm>
            <a:off x="3805009" y="3919125"/>
            <a:ext cx="17751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id="{EEAA3A6C-6283-4BA1-909A-5ACDE8ED0468}"/>
              </a:ext>
            </a:extLst>
          </p:cNvPr>
          <p:cNvSpPr txBox="1">
            <a:spLocks/>
          </p:cNvSpPr>
          <p:nvPr/>
        </p:nvSpPr>
        <p:spPr>
          <a:xfrm>
            <a:off x="3784685" y="4562390"/>
            <a:ext cx="1775195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>
                <a:solidFill>
                  <a:srgbClr val="FF000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88695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15" grpId="0"/>
      <p:bldP spid="17" grpId="0"/>
      <p:bldP spid="18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" y="0"/>
            <a:ext cx="5123423" cy="6858000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273037" y="104289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WB p. 82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273037" y="396822"/>
            <a:ext cx="6806669" cy="1010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What is it? Find the answers in the crossword puzzle</a:t>
            </a:r>
            <a:r>
              <a:rPr lang="hr-HR" sz="2000" b="1" dirty="0"/>
              <a:t>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65" y="1112214"/>
            <a:ext cx="7014341" cy="488313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56FC3C54-5208-47DC-AC85-B36DE25791BA}"/>
              </a:ext>
            </a:extLst>
          </p:cNvPr>
          <p:cNvSpPr txBox="1">
            <a:spLocks/>
          </p:cNvSpPr>
          <p:nvPr/>
        </p:nvSpPr>
        <p:spPr>
          <a:xfrm>
            <a:off x="9620519" y="1881186"/>
            <a:ext cx="20992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Boomerang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FA6F639F-D7CA-4F3D-8CEC-3F654EB868CE}"/>
              </a:ext>
            </a:extLst>
          </p:cNvPr>
          <p:cNvSpPr/>
          <p:nvPr/>
        </p:nvSpPr>
        <p:spPr>
          <a:xfrm>
            <a:off x="5273036" y="6171855"/>
            <a:ext cx="69189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i="1" dirty="0"/>
              <a:t>Do the quiz:</a:t>
            </a:r>
          </a:p>
          <a:p>
            <a:r>
              <a:rPr lang="hr-HR" sz="2000" i="1" dirty="0">
                <a:hlinkClick r:id="rId4"/>
              </a:rPr>
              <a:t>https://wordwall.net/resource/1555480</a:t>
            </a:r>
            <a:endParaRPr lang="hr-HR" sz="2000" i="1" dirty="0"/>
          </a:p>
          <a:p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4006383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" y="3609"/>
            <a:ext cx="5100942" cy="6815391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4965" y="35390"/>
            <a:ext cx="6019800" cy="113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Book, page 82.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112953" y="400676"/>
            <a:ext cx="7063568" cy="8834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Complete the table.</a:t>
            </a:r>
            <a:br>
              <a:rPr lang="hr-HR" sz="2000" i="1" dirty="0"/>
            </a:br>
            <a:r>
              <a:rPr lang="hr-HR" sz="2000" i="1" dirty="0"/>
              <a:t>Use LANGUAGE FOCUS to fill in.</a:t>
            </a:r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41" y="1378039"/>
            <a:ext cx="9498480" cy="545043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AA704012-7021-4699-B09B-A7598D1C98EF}"/>
              </a:ext>
            </a:extLst>
          </p:cNvPr>
          <p:cNvSpPr txBox="1">
            <a:spLocks/>
          </p:cNvSpPr>
          <p:nvPr/>
        </p:nvSpPr>
        <p:spPr>
          <a:xfrm>
            <a:off x="3258124" y="5247861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We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E8FD1BD9-8CDF-47F3-A628-B98A04CBD6C8}"/>
              </a:ext>
            </a:extLst>
          </p:cNvPr>
          <p:cNvSpPr txBox="1">
            <a:spLocks/>
          </p:cNvSpPr>
          <p:nvPr/>
        </p:nvSpPr>
        <p:spPr>
          <a:xfrm>
            <a:off x="3692220" y="5925152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are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CE9B40BC-577B-4AE3-B273-3D3F59617636}"/>
              </a:ext>
            </a:extLst>
          </p:cNvPr>
          <p:cNvSpPr txBox="1">
            <a:spLocks/>
          </p:cNvSpPr>
          <p:nvPr/>
        </p:nvSpPr>
        <p:spPr>
          <a:xfrm>
            <a:off x="7401523" y="3677695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am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8D22A1C8-83CA-4676-A930-0988D5338EB5}"/>
              </a:ext>
            </a:extLst>
          </p:cNvPr>
          <p:cNvSpPr txBox="1">
            <a:spLocks/>
          </p:cNvSpPr>
          <p:nvPr/>
        </p:nvSpPr>
        <p:spPr>
          <a:xfrm>
            <a:off x="7745390" y="4296596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not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76F126F5-A250-4BCD-905E-E8A472E329A5}"/>
              </a:ext>
            </a:extLst>
          </p:cNvPr>
          <p:cNvSpPr txBox="1">
            <a:spLocks/>
          </p:cNvSpPr>
          <p:nvPr/>
        </p:nvSpPr>
        <p:spPr>
          <a:xfrm>
            <a:off x="10018456" y="4663180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isn’t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CE3AF150-806F-46EE-9D8F-2BE4E4A5607A}"/>
              </a:ext>
            </a:extLst>
          </p:cNvPr>
          <p:cNvSpPr txBox="1">
            <a:spLocks/>
          </p:cNvSpPr>
          <p:nvPr/>
        </p:nvSpPr>
        <p:spPr>
          <a:xfrm>
            <a:off x="8188114" y="5273619"/>
            <a:ext cx="125546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playing</a:t>
            </a:r>
            <a:endParaRPr lang="hr-HR" sz="2000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F16B0213-D073-474D-B644-3F02DD35D363}"/>
              </a:ext>
            </a:extLst>
          </p:cNvPr>
          <p:cNvSpPr txBox="1">
            <a:spLocks/>
          </p:cNvSpPr>
          <p:nvPr/>
        </p:nvSpPr>
        <p:spPr>
          <a:xfrm>
            <a:off x="9666319" y="6011852"/>
            <a:ext cx="1063138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400" dirty="0" err="1">
                <a:solidFill>
                  <a:srgbClr val="FF0000"/>
                </a:solidFill>
              </a:rPr>
              <a:t>aren’t</a:t>
            </a:r>
            <a:endParaRPr lang="hr-H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C28DD42B-B74E-404A-BCF0-AC62BE8DA758}"/>
              </a:ext>
            </a:extLst>
          </p:cNvPr>
          <p:cNvSpPr/>
          <p:nvPr/>
        </p:nvSpPr>
        <p:spPr>
          <a:xfrm>
            <a:off x="0" y="625379"/>
            <a:ext cx="11732654" cy="5212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Ovo glagolsko vrijeme zove se PRESENT CONTINUOUS.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Koristimo ga za radnje koje se odvijaju now, at this moment – dakle, SADA tj. U OVOM TRENUTKU.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Npr. "Upravo gledam televiziju", ili "Iva trenutno priča na telefon", itd.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hr-HR" sz="24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</a:t>
            </a:r>
            <a:r>
              <a:rPr lang="hr-HR" sz="2400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TV at </a:t>
            </a: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moment.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 </a:t>
            </a:r>
            <a:r>
              <a:rPr lang="hr-HR" sz="2400" i="1" dirty="0" err="1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talk</a:t>
            </a:r>
            <a:r>
              <a:rPr lang="hr-HR" sz="2400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phone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početku rečenicu najčešće se nalazi subjekt, odnosno vršitelj radnje.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prethodno navedenim primjerima subjekti, odnosno vršitelji radnje su: ja u prvoj rečenici, i Iva u drugoj rečenici.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Nakon subjekta slijedi pomoćni glagol (glagol koji dolazi prije glavnog glagola), u Present Continuousu je pomoćni glagol TO BE (BITI) – u 1. licu jednine to će biti AM, u 3. licu jednine IS, a u svim ostalim licima ARE.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Nakon pomoćnog glagola slijedi glavni glagol, te se na njega dodaje nastavak</a:t>
            </a:r>
            <a:r>
              <a:rPr lang="hr-HR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-ing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r-HR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95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ED58CF61-DA85-499C-B96C-8971B57EF074}"/>
              </a:ext>
            </a:extLst>
          </p:cNvPr>
          <p:cNvSpPr/>
          <p:nvPr/>
        </p:nvSpPr>
        <p:spPr>
          <a:xfrm>
            <a:off x="450761" y="425774"/>
            <a:ext cx="11346287" cy="5607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Prilikom izražavanja negacije, koristimo negaciju</a:t>
            </a:r>
            <a:r>
              <a:rPr lang="hr-HR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Primjer: I am </a:t>
            </a:r>
            <a:r>
              <a:rPr lang="hr-HR" sz="2400" u="sng" dirty="0" err="1">
                <a:uFill>
                  <a:solidFill>
                    <a:srgbClr val="FF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doing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homework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hr-H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moment. ( Ja trenutno ne pišem zadaću).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CAREFUL: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Ako glagol završava na jedan suglasnik ispred kojeg stoji kratak, naglašen samoglasnik, krajnji se suglasnik ispred –</a:t>
            </a:r>
            <a:r>
              <a:rPr lang="hr-H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udvostručava: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 – </a:t>
            </a: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stopping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Krajnje –l se uvijek udvostručava: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travelling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Ukoliko glagol završava na –e, to -e se gubi i dodaje se nastavak –</a:t>
            </a:r>
            <a:r>
              <a:rPr lang="hr-H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coming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– </a:t>
            </a: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Ukoliko glagoli završavaju na –</a:t>
            </a:r>
            <a:r>
              <a:rPr lang="hr-H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nastavak -</a:t>
            </a:r>
            <a:r>
              <a:rPr lang="hr-H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prelazi u y i dodaje se nastavak – </a:t>
            </a:r>
            <a:r>
              <a:rPr lang="hr-H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dying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800"/>
              </a:spcAft>
            </a:pP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hr-HR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lying</a:t>
            </a:r>
            <a:endParaRPr lang="hr-H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1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" y="3609"/>
            <a:ext cx="5141179" cy="6873709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4965" y="35390"/>
            <a:ext cx="6019800" cy="113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Book, page 83.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112953" y="400676"/>
            <a:ext cx="7063568" cy="8834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Put the words in the correct order.</a:t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6" y="1568888"/>
            <a:ext cx="5610134" cy="476633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58D680C2-D7A5-41F8-9CF3-85447D9D570C}"/>
              </a:ext>
            </a:extLst>
          </p:cNvPr>
          <p:cNvSpPr txBox="1">
            <a:spLocks/>
          </p:cNvSpPr>
          <p:nvPr/>
        </p:nvSpPr>
        <p:spPr>
          <a:xfrm>
            <a:off x="6362163" y="1629177"/>
            <a:ext cx="5705341" cy="4828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 Pete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learning</a:t>
            </a:r>
            <a:r>
              <a:rPr lang="hr-HR" sz="2600" dirty="0">
                <a:solidFill>
                  <a:srgbClr val="FF0000"/>
                </a:solidFill>
              </a:rPr>
              <a:t> a </a:t>
            </a:r>
            <a:r>
              <a:rPr lang="hr-HR" sz="2600" dirty="0" err="1">
                <a:solidFill>
                  <a:srgbClr val="FF0000"/>
                </a:solidFill>
              </a:rPr>
              <a:t>poem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2 I am </a:t>
            </a:r>
            <a:r>
              <a:rPr lang="hr-HR" sz="2600" dirty="0" err="1">
                <a:solidFill>
                  <a:srgbClr val="FF0000"/>
                </a:solidFill>
              </a:rPr>
              <a:t>not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doing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my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homework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3 </a:t>
            </a:r>
            <a:r>
              <a:rPr lang="hr-HR" sz="2600" dirty="0" err="1">
                <a:solidFill>
                  <a:srgbClr val="FF0000"/>
                </a:solidFill>
              </a:rPr>
              <a:t>Anna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and</a:t>
            </a:r>
            <a:r>
              <a:rPr lang="hr-HR" sz="2600" dirty="0">
                <a:solidFill>
                  <a:srgbClr val="FF0000"/>
                </a:solidFill>
              </a:rPr>
              <a:t> Steve are </a:t>
            </a:r>
            <a:r>
              <a:rPr lang="hr-HR" sz="2600" dirty="0" err="1">
                <a:solidFill>
                  <a:srgbClr val="FF0000"/>
                </a:solidFill>
              </a:rPr>
              <a:t>listening</a:t>
            </a:r>
            <a:r>
              <a:rPr lang="hr-HR" sz="2600" dirty="0">
                <a:solidFill>
                  <a:srgbClr val="FF0000"/>
                </a:solidFill>
              </a:rPr>
              <a:t> to music.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4 </a:t>
            </a:r>
            <a:r>
              <a:rPr lang="hr-HR" sz="2600" dirty="0" err="1">
                <a:solidFill>
                  <a:srgbClr val="FF0000"/>
                </a:solidFill>
              </a:rPr>
              <a:t>We</a:t>
            </a:r>
            <a:r>
              <a:rPr lang="hr-HR" sz="2600" dirty="0">
                <a:solidFill>
                  <a:srgbClr val="FF0000"/>
                </a:solidFill>
              </a:rPr>
              <a:t> are </a:t>
            </a:r>
            <a:r>
              <a:rPr lang="hr-HR" sz="2600" dirty="0" err="1">
                <a:solidFill>
                  <a:srgbClr val="FF0000"/>
                </a:solidFill>
              </a:rPr>
              <a:t>not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playing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dodge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ball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in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the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playground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5 Mrs Pitt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not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telling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us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an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old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joke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6 </a:t>
            </a:r>
            <a:r>
              <a:rPr lang="hr-HR" sz="2600" dirty="0" err="1">
                <a:solidFill>
                  <a:srgbClr val="FF0000"/>
                </a:solidFill>
              </a:rPr>
              <a:t>Mike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eating</a:t>
            </a:r>
            <a:r>
              <a:rPr lang="hr-HR" sz="2600" dirty="0">
                <a:solidFill>
                  <a:srgbClr val="FF0000"/>
                </a:solidFill>
              </a:rPr>
              <a:t> a </a:t>
            </a:r>
            <a:r>
              <a:rPr lang="hr-HR" sz="2600" dirty="0" err="1">
                <a:solidFill>
                  <a:srgbClr val="FF0000"/>
                </a:solidFill>
              </a:rPr>
              <a:t>big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sandwich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7 </a:t>
            </a:r>
            <a:r>
              <a:rPr lang="hr-HR" sz="2600" dirty="0" err="1">
                <a:solidFill>
                  <a:srgbClr val="FF0000"/>
                </a:solidFill>
              </a:rPr>
              <a:t>Ms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jones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and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Mr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Finch</a:t>
            </a:r>
            <a:r>
              <a:rPr lang="hr-HR" sz="2600" dirty="0">
                <a:solidFill>
                  <a:srgbClr val="FF0000"/>
                </a:solidFill>
              </a:rPr>
              <a:t> are </a:t>
            </a:r>
            <a:r>
              <a:rPr lang="hr-HR" sz="2600" dirty="0" err="1">
                <a:solidFill>
                  <a:srgbClr val="FF0000"/>
                </a:solidFill>
              </a:rPr>
              <a:t>talking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about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the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school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trip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8 </a:t>
            </a:r>
            <a:r>
              <a:rPr lang="hr-HR" sz="2600" dirty="0" err="1">
                <a:solidFill>
                  <a:srgbClr val="FF0000"/>
                </a:solidFill>
              </a:rPr>
              <a:t>It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not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raining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91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" y="2044"/>
            <a:ext cx="5132832" cy="6853911"/>
          </a:xfrm>
          <a:prstGeom prst="rect">
            <a:avLst/>
          </a:prstGeom>
        </p:spPr>
      </p:pic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330801" y="122648"/>
            <a:ext cx="6723824" cy="5679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Look at the picture of this crazy town and make</a:t>
            </a:r>
            <a:r>
              <a:rPr lang="hr-HR" sz="2000" b="1" dirty="0"/>
              <a:t> </a:t>
            </a:r>
            <a:r>
              <a:rPr lang="en-US" sz="2000" b="1" dirty="0"/>
              <a:t>true sentences. How many can you write in 5</a:t>
            </a:r>
            <a:r>
              <a:rPr lang="hr-HR" sz="2000" b="1" dirty="0"/>
              <a:t> </a:t>
            </a:r>
            <a:r>
              <a:rPr lang="en-US" sz="2000" b="1" dirty="0"/>
              <a:t>minutes?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665" y="1435491"/>
            <a:ext cx="6376096" cy="481775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7E3611BD-A110-4E18-9256-194C99811BA2}"/>
              </a:ext>
            </a:extLst>
          </p:cNvPr>
          <p:cNvSpPr txBox="1">
            <a:spLocks/>
          </p:cNvSpPr>
          <p:nvPr/>
        </p:nvSpPr>
        <p:spPr>
          <a:xfrm>
            <a:off x="5330801" y="6417514"/>
            <a:ext cx="672382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The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policeman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crying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like</a:t>
            </a:r>
            <a:r>
              <a:rPr lang="hr-HR" sz="2600" dirty="0">
                <a:solidFill>
                  <a:srgbClr val="FF0000"/>
                </a:solidFill>
              </a:rPr>
              <a:t> a </a:t>
            </a:r>
            <a:r>
              <a:rPr lang="hr-HR" sz="2600" dirty="0" err="1">
                <a:solidFill>
                  <a:srgbClr val="FF0000"/>
                </a:solidFill>
              </a:rPr>
              <a:t>baby</a:t>
            </a:r>
            <a:r>
              <a:rPr lang="hr-HR" sz="26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2599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" y="2716"/>
            <a:ext cx="5116583" cy="6852567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5145814" y="0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82.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5145814" y="1264532"/>
            <a:ext cx="6867116" cy="306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this language-maths task. 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38" y="1994498"/>
            <a:ext cx="9661430" cy="286900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53FEA992-F11A-4008-8BAB-7E288E34F1C9}"/>
              </a:ext>
            </a:extLst>
          </p:cNvPr>
          <p:cNvSpPr txBox="1">
            <a:spLocks/>
          </p:cNvSpPr>
          <p:nvPr/>
        </p:nvSpPr>
        <p:spPr>
          <a:xfrm>
            <a:off x="4404575" y="2991730"/>
            <a:ext cx="20992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sitting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CCCAB364-73EF-4365-B273-74DD4DEDDD73}"/>
              </a:ext>
            </a:extLst>
          </p:cNvPr>
          <p:cNvSpPr txBox="1">
            <a:spLocks/>
          </p:cNvSpPr>
          <p:nvPr/>
        </p:nvSpPr>
        <p:spPr>
          <a:xfrm>
            <a:off x="4404575" y="3428999"/>
            <a:ext cx="20992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washing</a:t>
            </a:r>
            <a:endParaRPr lang="hr-HR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" y="5876"/>
            <a:ext cx="5111864" cy="6846247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5128839" y="254505"/>
            <a:ext cx="6871504" cy="306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Look at the picture. Complete the sentences</a:t>
            </a:r>
            <a:r>
              <a:rPr lang="hr-HR" sz="2000" b="1" dirty="0"/>
              <a:t>. 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2" y="953036"/>
            <a:ext cx="11755241" cy="541863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E1DAC1FC-D3AD-4025-BDE2-188C275C2ACA}"/>
              </a:ext>
            </a:extLst>
          </p:cNvPr>
          <p:cNvSpPr txBox="1">
            <a:spLocks/>
          </p:cNvSpPr>
          <p:nvPr/>
        </p:nvSpPr>
        <p:spPr>
          <a:xfrm>
            <a:off x="6774288" y="2592485"/>
            <a:ext cx="20992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are </a:t>
            </a:r>
            <a:r>
              <a:rPr lang="hr-HR" sz="2600" dirty="0" err="1">
                <a:solidFill>
                  <a:srgbClr val="FF0000"/>
                </a:solidFill>
              </a:rPr>
              <a:t>eating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89CF4177-36E2-4C6C-9EBF-5AB84695771D}"/>
              </a:ext>
            </a:extLst>
          </p:cNvPr>
          <p:cNvSpPr txBox="1">
            <a:spLocks/>
          </p:cNvSpPr>
          <p:nvPr/>
        </p:nvSpPr>
        <p:spPr>
          <a:xfrm>
            <a:off x="7424810" y="2905062"/>
            <a:ext cx="209925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making</a:t>
            </a:r>
            <a:endParaRPr lang="hr-HR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" y="14719"/>
            <a:ext cx="5147313" cy="6860402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273037" y="104289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273036" y="625624"/>
            <a:ext cx="6806669" cy="1010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Make these sentences negative.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72" y="1303133"/>
            <a:ext cx="9639336" cy="478920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56FC3C54-5208-47DC-AC85-B36DE25791BA}"/>
              </a:ext>
            </a:extLst>
          </p:cNvPr>
          <p:cNvSpPr txBox="1">
            <a:spLocks/>
          </p:cNvSpPr>
          <p:nvPr/>
        </p:nvSpPr>
        <p:spPr>
          <a:xfrm>
            <a:off x="2882933" y="3119626"/>
            <a:ext cx="840990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I am </a:t>
            </a:r>
            <a:r>
              <a:rPr lang="hr-HR" sz="2600" dirty="0" err="1">
                <a:solidFill>
                  <a:srgbClr val="FF0000"/>
                </a:solidFill>
              </a:rPr>
              <a:t>not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wearing</a:t>
            </a:r>
            <a:r>
              <a:rPr lang="hr-HR" sz="2600" dirty="0">
                <a:solidFill>
                  <a:srgbClr val="FF0000"/>
                </a:solidFill>
              </a:rPr>
              <a:t> a </a:t>
            </a:r>
            <a:r>
              <a:rPr lang="hr-HR" sz="2600" dirty="0" err="1">
                <a:solidFill>
                  <a:srgbClr val="FF0000"/>
                </a:solidFill>
              </a:rPr>
              <a:t>blue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dress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729276BA-2810-4167-9065-3C9CD9E19A80}"/>
              </a:ext>
            </a:extLst>
          </p:cNvPr>
          <p:cNvSpPr/>
          <p:nvPr/>
        </p:nvSpPr>
        <p:spPr>
          <a:xfrm>
            <a:off x="5273036" y="6171855"/>
            <a:ext cx="69189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i="1" dirty="0"/>
              <a:t>Practice here:</a:t>
            </a:r>
          </a:p>
          <a:p>
            <a:r>
              <a:rPr lang="hr-HR" sz="2000" i="1" dirty="0">
                <a:hlinkClick r:id="rId4"/>
              </a:rPr>
              <a:t>https://wordwall.net/resource/275278</a:t>
            </a:r>
            <a:endParaRPr lang="hr-HR" sz="2000" i="1" dirty="0"/>
          </a:p>
          <a:p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501989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" y="731958"/>
            <a:ext cx="4034191" cy="539795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0106C37-8279-4C0B-A4A6-4051FF501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94" y="741312"/>
            <a:ext cx="4029377" cy="5400000"/>
          </a:xfrm>
          <a:prstGeom prst="rect">
            <a:avLst/>
          </a:prstGeom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CC6142C4-E77F-4721-6C9B-81B4B3C8B684}"/>
              </a:ext>
            </a:extLst>
          </p:cNvPr>
          <p:cNvSpPr txBox="1">
            <a:spLocks/>
          </p:cNvSpPr>
          <p:nvPr/>
        </p:nvSpPr>
        <p:spPr>
          <a:xfrm>
            <a:off x="8314660" y="854648"/>
            <a:ext cx="3545148" cy="5286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hr-HR" sz="1800" i="1" dirty="0"/>
              <a:t>U ovoj cjelini naučit ćeš </a:t>
            </a:r>
          </a:p>
          <a:p>
            <a:pPr marL="0" lvl="0" indent="0" algn="ctr">
              <a:buNone/>
            </a:pPr>
            <a:r>
              <a:rPr lang="hr-HR" sz="1800" i="1" dirty="0"/>
              <a:t>opisati fotografije sa odmora,</a:t>
            </a:r>
          </a:p>
          <a:p>
            <a:pPr marL="0" lvl="0" indent="0" algn="ctr">
              <a:buNone/>
            </a:pPr>
            <a:r>
              <a:rPr lang="hr-HR" sz="1800" i="1" dirty="0"/>
              <a:t> naučit ćeš reći nešto više o Australiji, </a:t>
            </a:r>
          </a:p>
          <a:p>
            <a:pPr marL="0" lvl="0" indent="0" algn="ctr">
              <a:buNone/>
            </a:pPr>
            <a:r>
              <a:rPr lang="hr-HR" sz="1800" i="1" dirty="0"/>
              <a:t>razgovarat ćeš o aktivnostima koje se događaju upravo sada,</a:t>
            </a:r>
          </a:p>
          <a:p>
            <a:pPr marL="0" lvl="0" indent="0" algn="ctr">
              <a:buNone/>
            </a:pPr>
            <a:r>
              <a:rPr lang="hr-HR" sz="1800" i="1" dirty="0"/>
              <a:t> opisat ćeš unutrašnjost vlastitog doma, </a:t>
            </a:r>
          </a:p>
          <a:p>
            <a:pPr marL="0" lvl="0" indent="0" algn="ctr">
              <a:buNone/>
            </a:pPr>
            <a:r>
              <a:rPr lang="hr-HR" sz="1800" i="1" dirty="0"/>
              <a:t>reći ćeš kako se moramo ponašati u određenim situacijama, </a:t>
            </a:r>
          </a:p>
          <a:p>
            <a:pPr marL="0" lvl="0" indent="0" algn="ctr">
              <a:buNone/>
            </a:pPr>
            <a:r>
              <a:rPr lang="hr-HR" sz="1800" i="1" dirty="0"/>
              <a:t>imenovat ćeš prehrambene namirnice, </a:t>
            </a:r>
          </a:p>
          <a:p>
            <a:pPr marL="0" lvl="0" indent="0" algn="ctr">
              <a:buNone/>
            </a:pPr>
            <a:r>
              <a:rPr lang="hr-HR" sz="1800" i="1" dirty="0"/>
              <a:t>napisati jednostavan recept i</a:t>
            </a:r>
          </a:p>
          <a:p>
            <a:pPr marL="0" lvl="0" indent="0" algn="ctr">
              <a:buNone/>
            </a:pPr>
            <a:r>
              <a:rPr lang="hr-HR" sz="1800" i="1" dirty="0"/>
              <a:t> raspravljati o prehrambenim navikama</a:t>
            </a:r>
          </a:p>
        </p:txBody>
      </p:sp>
    </p:spTree>
    <p:extLst>
      <p:ext uri="{BB962C8B-B14F-4D97-AF65-F5344CB8AC3E}">
        <p14:creationId xmlns:p14="http://schemas.microsoft.com/office/powerpoint/2010/main" val="20270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" y="6285"/>
            <a:ext cx="5141179" cy="6868356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4965" y="35390"/>
            <a:ext cx="6019800" cy="113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Book, page 84.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9210307" y="400676"/>
            <a:ext cx="2966213" cy="8834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7" y="603605"/>
            <a:ext cx="8903317" cy="608053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15179AAB-D3D1-4053-BC04-4CC7AF5E87D1}"/>
              </a:ext>
            </a:extLst>
          </p:cNvPr>
          <p:cNvSpPr txBox="1">
            <a:spLocks/>
          </p:cNvSpPr>
          <p:nvPr/>
        </p:nvSpPr>
        <p:spPr>
          <a:xfrm>
            <a:off x="3409072" y="1333740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C8DBDD01-B0F2-4AD1-A3E2-BFB84DFA6E31}"/>
              </a:ext>
            </a:extLst>
          </p:cNvPr>
          <p:cNvSpPr txBox="1">
            <a:spLocks/>
          </p:cNvSpPr>
          <p:nvPr/>
        </p:nvSpPr>
        <p:spPr>
          <a:xfrm>
            <a:off x="2687855" y="1836217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E9E45DA7-FA6D-4DD1-9D93-8C1B971FC037}"/>
              </a:ext>
            </a:extLst>
          </p:cNvPr>
          <p:cNvSpPr txBox="1">
            <a:spLocks/>
          </p:cNvSpPr>
          <p:nvPr/>
        </p:nvSpPr>
        <p:spPr>
          <a:xfrm>
            <a:off x="2955202" y="2050145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DC8310DD-2931-468F-B7FF-36FD125C82B1}"/>
              </a:ext>
            </a:extLst>
          </p:cNvPr>
          <p:cNvSpPr txBox="1">
            <a:spLocks/>
          </p:cNvSpPr>
          <p:nvPr/>
        </p:nvSpPr>
        <p:spPr>
          <a:xfrm>
            <a:off x="2419175" y="2328109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8BD85128-2146-4616-8F27-41661EFA006B}"/>
              </a:ext>
            </a:extLst>
          </p:cNvPr>
          <p:cNvSpPr txBox="1">
            <a:spLocks/>
          </p:cNvSpPr>
          <p:nvPr/>
        </p:nvSpPr>
        <p:spPr>
          <a:xfrm>
            <a:off x="3120850" y="2579231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E1DDC222-D456-4C9F-9898-FF74052ABA74}"/>
              </a:ext>
            </a:extLst>
          </p:cNvPr>
          <p:cNvSpPr txBox="1">
            <a:spLocks/>
          </p:cNvSpPr>
          <p:nvPr/>
        </p:nvSpPr>
        <p:spPr>
          <a:xfrm>
            <a:off x="9184550" y="400676"/>
            <a:ext cx="2966213" cy="1390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dirty="0" err="1"/>
              <a:t>Underline</a:t>
            </a:r>
            <a:r>
              <a:rPr lang="hr-HR" sz="2000" b="1" dirty="0"/>
              <a:t> </a:t>
            </a:r>
            <a:r>
              <a:rPr lang="hr-HR" sz="2000" b="1" dirty="0" err="1"/>
              <a:t>all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questions</a:t>
            </a:r>
            <a:r>
              <a:rPr lang="hr-HR" sz="2000" b="1" dirty="0"/>
              <a:t> </a:t>
            </a:r>
            <a:r>
              <a:rPr lang="hr-HR" sz="2000" b="1" dirty="0" err="1"/>
              <a:t>in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dialogue</a:t>
            </a:r>
            <a:r>
              <a:rPr lang="hr-HR" sz="2000" b="1" dirty="0"/>
              <a:t>. </a:t>
            </a:r>
            <a:br>
              <a:rPr lang="hr-HR" sz="2000" b="1" dirty="0"/>
            </a:br>
            <a:r>
              <a:rPr lang="hr-HR" sz="2000" i="1" dirty="0"/>
              <a:t>Podcrtaj sva pitanja u dijalogu.</a:t>
            </a:r>
            <a:endParaRPr lang="hr-HR" sz="2000" b="1" dirty="0"/>
          </a:p>
        </p:txBody>
      </p:sp>
      <p:pic>
        <p:nvPicPr>
          <p:cNvPr id="14" name="Picture 2" descr="Vidi izvornu sliku">
            <a:extLst>
              <a:ext uri="{FF2B5EF4-FFF2-40B4-BE49-F238E27FC236}">
                <a16:creationId xmlns:a16="http://schemas.microsoft.com/office/drawing/2014/main" id="{76C9B8FF-C2CA-45C6-A426-5446248F1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23" y="3939606"/>
            <a:ext cx="2109083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Vidi izvornu sliku">
            <a:extLst>
              <a:ext uri="{FF2B5EF4-FFF2-40B4-BE49-F238E27FC236}">
                <a16:creationId xmlns:a16="http://schemas.microsoft.com/office/drawing/2014/main" id="{7F7D0026-E7AB-4EB5-AFF7-C0D943968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22" y="4452417"/>
            <a:ext cx="4070822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idi izvornu sliku">
            <a:extLst>
              <a:ext uri="{FF2B5EF4-FFF2-40B4-BE49-F238E27FC236}">
                <a16:creationId xmlns:a16="http://schemas.microsoft.com/office/drawing/2014/main" id="{6F4379FD-46AF-415B-A3B7-8E245A0E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93" y="4965228"/>
            <a:ext cx="4070822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Vidi izvornu sliku">
            <a:extLst>
              <a:ext uri="{FF2B5EF4-FFF2-40B4-BE49-F238E27FC236}">
                <a16:creationId xmlns:a16="http://schemas.microsoft.com/office/drawing/2014/main" id="{E13407C2-6B2F-4C07-9451-3BEC7CBD8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539" y="5478039"/>
            <a:ext cx="2370520" cy="5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42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929EF37F-7084-44D6-AF38-6AEA00C85E67}"/>
              </a:ext>
            </a:extLst>
          </p:cNvPr>
          <p:cNvSpPr/>
          <p:nvPr/>
        </p:nvSpPr>
        <p:spPr>
          <a:xfrm>
            <a:off x="6303671" y="1028109"/>
            <a:ext cx="5121493" cy="5676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Sjećaš li se pravila za pravila za PRESENT CONTINUOUS?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ćeš izreći Ja kuham?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</a:t>
            </a:r>
            <a:r>
              <a:rPr lang="hr-HR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cooking</a:t>
            </a: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kako ćeš postaviti pitanje?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 I </a:t>
            </a:r>
            <a:r>
              <a:rPr lang="hr-HR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cooking</a:t>
            </a: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Primjećuješ li da si samo zamijenio mjesta pomoćnog glagola i subjekta?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Kod upitnog oblika, pomoćni glagol TO BE mijenja mjesto sa subjektom, odnosno vršiteljem radnje, dok ostatak rečenice ostaje nepromijenjen!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hr-H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Kako ću onda pitati ŠTO ja kuham?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 I </a:t>
            </a:r>
            <a:r>
              <a:rPr lang="hr-HR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cooking</a:t>
            </a:r>
            <a:r>
              <a:rPr lang="hr-HR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hr-H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Dakle, samo ispred pomoćnog glagola stavljam upitnu riječ WH~!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7943CEF-A76E-4591-ADD9-88710EA7B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0"/>
            <a:ext cx="5121493" cy="683877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0B16986-B514-4FDC-A97F-8F28557B5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671" y="874389"/>
            <a:ext cx="5121493" cy="598361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F02E0111-1E49-4B4F-AA74-B108F489F436}"/>
              </a:ext>
            </a:extLst>
          </p:cNvPr>
          <p:cNvSpPr txBox="1">
            <a:spLocks/>
          </p:cNvSpPr>
          <p:nvPr/>
        </p:nvSpPr>
        <p:spPr>
          <a:xfrm>
            <a:off x="6096000" y="-257578"/>
            <a:ext cx="6096000" cy="1390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b="1" dirty="0"/>
              <a:t>Complete the table. </a:t>
            </a:r>
            <a:br>
              <a:rPr lang="hr-HR" sz="2000" b="1" dirty="0"/>
            </a:br>
            <a:endParaRPr lang="hr-HR" sz="2000" b="1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F4E216DD-596E-4B01-9E13-75945418C7BA}"/>
              </a:ext>
            </a:extLst>
          </p:cNvPr>
          <p:cNvSpPr txBox="1">
            <a:spLocks/>
          </p:cNvSpPr>
          <p:nvPr/>
        </p:nvSpPr>
        <p:spPr>
          <a:xfrm>
            <a:off x="9930634" y="2832792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D75AFDBC-59E3-4028-BA61-6E1959AEF698}"/>
              </a:ext>
            </a:extLst>
          </p:cNvPr>
          <p:cNvSpPr txBox="1">
            <a:spLocks/>
          </p:cNvSpPr>
          <p:nvPr/>
        </p:nvSpPr>
        <p:spPr>
          <a:xfrm>
            <a:off x="10528198" y="3404934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isn’t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DDF0918F-FDB9-4F3C-8305-DCC59B8EEEF1}"/>
              </a:ext>
            </a:extLst>
          </p:cNvPr>
          <p:cNvSpPr txBox="1">
            <a:spLocks/>
          </p:cNvSpPr>
          <p:nvPr/>
        </p:nvSpPr>
        <p:spPr>
          <a:xfrm>
            <a:off x="9371887" y="3712467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A3ACD9B0-6BCB-4087-8AD1-7F1106CF73F9}"/>
              </a:ext>
            </a:extLst>
          </p:cNvPr>
          <p:cNvSpPr txBox="1">
            <a:spLocks/>
          </p:cNvSpPr>
          <p:nvPr/>
        </p:nvSpPr>
        <p:spPr>
          <a:xfrm>
            <a:off x="9019968" y="4263790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Yes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17954438-BFEF-4BA9-BB87-930E14D80519}"/>
              </a:ext>
            </a:extLst>
          </p:cNvPr>
          <p:cNvSpPr txBox="1">
            <a:spLocks/>
          </p:cNvSpPr>
          <p:nvPr/>
        </p:nvSpPr>
        <p:spPr>
          <a:xfrm>
            <a:off x="7004246" y="4508768"/>
            <a:ext cx="778949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you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1D2AC10A-AC19-4F6E-9A49-0F5C60DF3758}"/>
              </a:ext>
            </a:extLst>
          </p:cNvPr>
          <p:cNvSpPr txBox="1">
            <a:spLocks/>
          </p:cNvSpPr>
          <p:nvPr/>
        </p:nvSpPr>
        <p:spPr>
          <a:xfrm>
            <a:off x="10683322" y="5130144"/>
            <a:ext cx="10550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000" dirty="0" err="1">
                <a:solidFill>
                  <a:srgbClr val="FF0000"/>
                </a:solidFill>
              </a:rPr>
              <a:t>aren’t</a:t>
            </a:r>
            <a:endParaRPr lang="hr-H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5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" y="10716"/>
            <a:ext cx="5123423" cy="6836567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273037" y="104289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273037" y="514188"/>
            <a:ext cx="6806669" cy="1010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Put the words in the correct order</a:t>
            </a:r>
            <a:r>
              <a:rPr lang="hr-HR" sz="2000" b="1" dirty="0"/>
              <a:t>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4" y="1244474"/>
            <a:ext cx="5660338" cy="322449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56FC3C54-5208-47DC-AC85-B36DE25791BA}"/>
              </a:ext>
            </a:extLst>
          </p:cNvPr>
          <p:cNvSpPr txBox="1">
            <a:spLocks/>
          </p:cNvSpPr>
          <p:nvPr/>
        </p:nvSpPr>
        <p:spPr>
          <a:xfrm>
            <a:off x="6096000" y="992736"/>
            <a:ext cx="5540579" cy="4872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your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sister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singing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in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the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bathroom</a:t>
            </a:r>
            <a:r>
              <a:rPr lang="hr-HR" sz="2600" dirty="0">
                <a:solidFill>
                  <a:srgbClr val="FF0000"/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2 Are </a:t>
            </a:r>
            <a:r>
              <a:rPr lang="hr-HR" sz="2600" dirty="0" err="1">
                <a:solidFill>
                  <a:srgbClr val="FF0000"/>
                </a:solidFill>
              </a:rPr>
              <a:t>our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neighbours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mowing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the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grass</a:t>
            </a:r>
            <a:r>
              <a:rPr lang="hr-HR" sz="2600" dirty="0">
                <a:solidFill>
                  <a:srgbClr val="FF0000"/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3 Are </a:t>
            </a:r>
            <a:r>
              <a:rPr lang="hr-HR" sz="2600" dirty="0" err="1">
                <a:solidFill>
                  <a:srgbClr val="FF0000"/>
                </a:solidFill>
              </a:rPr>
              <a:t>you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tidying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your</a:t>
            </a:r>
            <a:r>
              <a:rPr lang="hr-HR" sz="2600" dirty="0">
                <a:solidFill>
                  <a:srgbClr val="FF0000"/>
                </a:solidFill>
              </a:rPr>
              <a:t> room?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4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dad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cooking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in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the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kitchen</a:t>
            </a:r>
            <a:r>
              <a:rPr lang="hr-HR" sz="2600" dirty="0">
                <a:solidFill>
                  <a:srgbClr val="FF0000"/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5 </a:t>
            </a:r>
            <a:r>
              <a:rPr lang="hr-HR" sz="2600" dirty="0" err="1">
                <a:solidFill>
                  <a:srgbClr val="FF0000"/>
                </a:solidFill>
              </a:rPr>
              <a:t>What</a:t>
            </a:r>
            <a:r>
              <a:rPr lang="hr-HR" sz="2600" dirty="0">
                <a:solidFill>
                  <a:srgbClr val="FF0000"/>
                </a:solidFill>
              </a:rPr>
              <a:t> are </a:t>
            </a:r>
            <a:r>
              <a:rPr lang="hr-HR" sz="2600" dirty="0" err="1">
                <a:solidFill>
                  <a:srgbClr val="FF0000"/>
                </a:solidFill>
              </a:rPr>
              <a:t>grandpa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and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grandma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doing</a:t>
            </a:r>
            <a:r>
              <a:rPr lang="hr-HR" sz="2600" dirty="0">
                <a:solidFill>
                  <a:srgbClr val="FF0000"/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6 </a:t>
            </a:r>
            <a:r>
              <a:rPr lang="hr-HR" sz="2600" dirty="0" err="1">
                <a:solidFill>
                  <a:srgbClr val="FF0000"/>
                </a:solidFill>
              </a:rPr>
              <a:t>Why</a:t>
            </a:r>
            <a:r>
              <a:rPr lang="hr-HR" sz="2600" dirty="0">
                <a:solidFill>
                  <a:srgbClr val="FF0000"/>
                </a:solidFill>
              </a:rPr>
              <a:t> are </a:t>
            </a:r>
            <a:r>
              <a:rPr lang="hr-HR" sz="2600" dirty="0" err="1">
                <a:solidFill>
                  <a:srgbClr val="FF0000"/>
                </a:solidFill>
              </a:rPr>
              <a:t>you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listening</a:t>
            </a:r>
            <a:r>
              <a:rPr lang="hr-HR" sz="2600" dirty="0">
                <a:solidFill>
                  <a:srgbClr val="FF0000"/>
                </a:solidFill>
              </a:rPr>
              <a:t> to music </a:t>
            </a:r>
            <a:r>
              <a:rPr lang="hr-HR" sz="2600" dirty="0" err="1">
                <a:solidFill>
                  <a:srgbClr val="FF0000"/>
                </a:solidFill>
              </a:rPr>
              <a:t>so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loudly</a:t>
            </a:r>
            <a:r>
              <a:rPr lang="hr-HR" sz="2600" dirty="0">
                <a:solidFill>
                  <a:srgbClr val="FF0000"/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7 </a:t>
            </a:r>
            <a:r>
              <a:rPr lang="hr-HR" sz="2600" dirty="0" err="1">
                <a:solidFill>
                  <a:srgbClr val="FF0000"/>
                </a:solidFill>
              </a:rPr>
              <a:t>What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dad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preparing</a:t>
            </a:r>
            <a:r>
              <a:rPr lang="hr-HR" sz="2600" dirty="0">
                <a:solidFill>
                  <a:srgbClr val="FF0000"/>
                </a:solidFill>
              </a:rPr>
              <a:t> for </a:t>
            </a:r>
            <a:r>
              <a:rPr lang="hr-HR" sz="2600" dirty="0" err="1">
                <a:solidFill>
                  <a:srgbClr val="FF0000"/>
                </a:solidFill>
              </a:rPr>
              <a:t>supper</a:t>
            </a:r>
            <a:r>
              <a:rPr lang="hr-HR" sz="2600" dirty="0">
                <a:solidFill>
                  <a:srgbClr val="FF0000"/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8 </a:t>
            </a:r>
            <a:r>
              <a:rPr lang="hr-HR" sz="2600" dirty="0" err="1">
                <a:solidFill>
                  <a:srgbClr val="FF0000"/>
                </a:solidFill>
              </a:rPr>
              <a:t>Where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uncle</a:t>
            </a:r>
            <a:r>
              <a:rPr lang="hr-HR" sz="2600" dirty="0">
                <a:solidFill>
                  <a:srgbClr val="FF0000"/>
                </a:solidFill>
              </a:rPr>
              <a:t> Tim </a:t>
            </a:r>
            <a:r>
              <a:rPr lang="hr-HR" sz="2600" dirty="0" err="1">
                <a:solidFill>
                  <a:srgbClr val="FF0000"/>
                </a:solidFill>
              </a:rPr>
              <a:t>going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now</a:t>
            </a:r>
            <a:r>
              <a:rPr lang="hr-HR" sz="2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62CB9AA9-279D-471E-9F54-255699A13B8D}"/>
              </a:ext>
            </a:extLst>
          </p:cNvPr>
          <p:cNvSpPr/>
          <p:nvPr/>
        </p:nvSpPr>
        <p:spPr>
          <a:xfrm>
            <a:off x="5273036" y="5651211"/>
            <a:ext cx="68066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i="1" dirty="0"/>
              <a:t>Practice here:</a:t>
            </a:r>
          </a:p>
          <a:p>
            <a:r>
              <a:rPr lang="hr-HR" sz="2000" i="1" dirty="0">
                <a:hlinkClick r:id="rId4"/>
              </a:rPr>
              <a:t>https://www.e-sfera.hr/dodatni-digitalni-sadrzaji/5a4425ad-f208-492b-a588-40f8723f2c30/assets/interactivity/self-check_1/index.html</a:t>
            </a:r>
            <a:endParaRPr lang="hr-HR" sz="2000" i="1" dirty="0"/>
          </a:p>
          <a:p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332678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7" grpId="0" build="p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" y="12192"/>
            <a:ext cx="5120640" cy="6833615"/>
          </a:xfrm>
          <a:prstGeom prst="rect">
            <a:avLst/>
          </a:prstGeom>
        </p:spPr>
      </p:pic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126268" y="218941"/>
            <a:ext cx="6868754" cy="5596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Look around and think about yourself</a:t>
            </a:r>
            <a:r>
              <a:rPr lang="hr-HR" sz="2000" b="1" dirty="0"/>
              <a:t> </a:t>
            </a:r>
            <a:r>
              <a:rPr lang="en-US" sz="2000" b="1" dirty="0"/>
              <a:t>and the people in your life.</a:t>
            </a:r>
            <a:r>
              <a:rPr lang="hr-HR" sz="2000" b="1" dirty="0"/>
              <a:t> </a:t>
            </a:r>
            <a:r>
              <a:rPr lang="en-US" sz="2000" b="1" dirty="0"/>
              <a:t>What is going on right now? Answer</a:t>
            </a:r>
            <a:r>
              <a:rPr lang="hr-HR" sz="2000" b="1" dirty="0"/>
              <a:t> </a:t>
            </a:r>
            <a:r>
              <a:rPr lang="en-US" sz="2000" b="1" dirty="0"/>
              <a:t>the questions.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268" y="1499733"/>
            <a:ext cx="4851403" cy="535826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82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" y="15923"/>
            <a:ext cx="5116583" cy="6826152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5145814" y="0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83.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5145814" y="341173"/>
            <a:ext cx="6867116" cy="306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Make questions. 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42" y="1170249"/>
            <a:ext cx="7408329" cy="559497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53FEA992-F11A-4008-8BAB-7E288E34F1C9}"/>
              </a:ext>
            </a:extLst>
          </p:cNvPr>
          <p:cNvSpPr txBox="1">
            <a:spLocks/>
          </p:cNvSpPr>
          <p:nvPr/>
        </p:nvSpPr>
        <p:spPr>
          <a:xfrm>
            <a:off x="5718219" y="2515107"/>
            <a:ext cx="6040191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Are </a:t>
            </a:r>
            <a:r>
              <a:rPr lang="hr-HR" sz="2600" dirty="0" err="1">
                <a:solidFill>
                  <a:srgbClr val="FF0000"/>
                </a:solidFill>
              </a:rPr>
              <a:t>my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cousins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in</a:t>
            </a:r>
            <a:r>
              <a:rPr lang="hr-HR" sz="2600" dirty="0">
                <a:solidFill>
                  <a:srgbClr val="FF0000"/>
                </a:solidFill>
              </a:rPr>
              <a:t> Australia sleeping </a:t>
            </a:r>
            <a:r>
              <a:rPr lang="hr-HR" sz="2600" dirty="0" err="1">
                <a:solidFill>
                  <a:srgbClr val="FF0000"/>
                </a:solidFill>
              </a:rPr>
              <a:t>now</a:t>
            </a:r>
            <a:endParaRPr lang="hr-HR" sz="2600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CCCAB364-73EF-4365-B273-74DD4DEDDD73}"/>
              </a:ext>
            </a:extLst>
          </p:cNvPr>
          <p:cNvSpPr txBox="1">
            <a:spLocks/>
          </p:cNvSpPr>
          <p:nvPr/>
        </p:nvSpPr>
        <p:spPr>
          <a:xfrm>
            <a:off x="6151810" y="4451536"/>
            <a:ext cx="6040190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Stella </a:t>
            </a:r>
            <a:r>
              <a:rPr lang="hr-HR" sz="2600" dirty="0" err="1">
                <a:solidFill>
                  <a:srgbClr val="FF0000"/>
                </a:solidFill>
              </a:rPr>
              <a:t>writing</a:t>
            </a:r>
            <a:endParaRPr lang="hr-HR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" y="14719"/>
            <a:ext cx="5137248" cy="6860402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7749424" y="38836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7749424" y="389657"/>
            <a:ext cx="4330282" cy="192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Complete this dialogue with the correct form of the words in brackets</a:t>
            </a:r>
            <a:r>
              <a:rPr lang="hr-HR" sz="2000" b="1" dirty="0"/>
              <a:t>.</a:t>
            </a:r>
            <a:r>
              <a:rPr lang="hr-HR" sz="2000" i="1" dirty="0"/>
              <a:t>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" y="-51516"/>
            <a:ext cx="7262295" cy="701153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56FC3C54-5208-47DC-AC85-B36DE25791BA}"/>
              </a:ext>
            </a:extLst>
          </p:cNvPr>
          <p:cNvSpPr txBox="1">
            <a:spLocks/>
          </p:cNvSpPr>
          <p:nvPr/>
        </p:nvSpPr>
        <p:spPr>
          <a:xfrm>
            <a:off x="2577892" y="626406"/>
            <a:ext cx="840990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dirty="0">
                <a:solidFill>
                  <a:srgbClr val="FF0000"/>
                </a:solidFill>
              </a:rPr>
              <a:t>are </a:t>
            </a:r>
            <a:r>
              <a:rPr lang="hr-HR" sz="2200" dirty="0" err="1">
                <a:solidFill>
                  <a:srgbClr val="FF0000"/>
                </a:solidFill>
              </a:rPr>
              <a:t>you</a:t>
            </a:r>
            <a:r>
              <a:rPr lang="hr-HR" sz="2200" dirty="0">
                <a:solidFill>
                  <a:srgbClr val="FF0000"/>
                </a:solidFill>
              </a:rPr>
              <a:t> </a:t>
            </a:r>
            <a:r>
              <a:rPr lang="hr-HR" sz="2200" dirty="0" err="1">
                <a:solidFill>
                  <a:srgbClr val="FF0000"/>
                </a:solidFill>
              </a:rPr>
              <a:t>doing</a:t>
            </a:r>
            <a:endParaRPr lang="hr-HR" sz="2200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39F3D92C-8801-4120-B2D5-8D3A2B0D4B50}"/>
              </a:ext>
            </a:extLst>
          </p:cNvPr>
          <p:cNvSpPr txBox="1">
            <a:spLocks/>
          </p:cNvSpPr>
          <p:nvPr/>
        </p:nvSpPr>
        <p:spPr>
          <a:xfrm>
            <a:off x="2147561" y="963780"/>
            <a:ext cx="840990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dirty="0">
                <a:solidFill>
                  <a:srgbClr val="FF0000"/>
                </a:solidFill>
              </a:rPr>
              <a:t>am </a:t>
            </a:r>
            <a:r>
              <a:rPr lang="hr-HR" sz="2200" dirty="0" err="1">
                <a:solidFill>
                  <a:srgbClr val="FF0000"/>
                </a:solidFill>
              </a:rPr>
              <a:t>watching</a:t>
            </a:r>
            <a:endParaRPr lang="hr-HR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92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" y="15748"/>
            <a:ext cx="5111864" cy="6826502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5128839" y="254505"/>
            <a:ext cx="6871504" cy="306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Translate these sentences. What is going on?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5" y="953036"/>
            <a:ext cx="11352675" cy="541863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E1DAC1FC-D3AD-4025-BDE2-188C275C2ACA}"/>
              </a:ext>
            </a:extLst>
          </p:cNvPr>
          <p:cNvSpPr txBox="1">
            <a:spLocks/>
          </p:cNvSpPr>
          <p:nvPr/>
        </p:nvSpPr>
        <p:spPr>
          <a:xfrm>
            <a:off x="1275009" y="2064451"/>
            <a:ext cx="9337182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I am </a:t>
            </a:r>
            <a:r>
              <a:rPr lang="hr-HR" sz="2600" dirty="0" err="1">
                <a:solidFill>
                  <a:srgbClr val="FF0000"/>
                </a:solidFill>
              </a:rPr>
              <a:t>studying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in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my</a:t>
            </a:r>
            <a:r>
              <a:rPr lang="hr-HR" sz="2600" dirty="0">
                <a:solidFill>
                  <a:srgbClr val="FF0000"/>
                </a:solidFill>
              </a:rPr>
              <a:t> room.</a:t>
            </a:r>
          </a:p>
        </p:txBody>
      </p:sp>
    </p:spTree>
    <p:extLst>
      <p:ext uri="{BB962C8B-B14F-4D97-AF65-F5344CB8AC3E}">
        <p14:creationId xmlns:p14="http://schemas.microsoft.com/office/powerpoint/2010/main" val="42006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" y="9951"/>
            <a:ext cx="5141179" cy="6861025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8036416" y="35390"/>
            <a:ext cx="4031087" cy="113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 err="1"/>
              <a:t>Go</a:t>
            </a:r>
            <a:r>
              <a:rPr lang="hr-HR" sz="2000" b="1" dirty="0"/>
              <a:t> </a:t>
            </a:r>
            <a:r>
              <a:rPr lang="hr-HR" sz="2000" b="1" dirty="0" err="1"/>
              <a:t>back</a:t>
            </a:r>
            <a:r>
              <a:rPr lang="hr-HR" sz="2000" b="1" dirty="0"/>
              <a:t> to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85.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8036415" y="400676"/>
            <a:ext cx="4140105" cy="8834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Imagine you are in one of these places, and then call one of your classmates and let him/her try to guess.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4" y="0"/>
            <a:ext cx="7412638" cy="689641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71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" y="0"/>
            <a:ext cx="5100942" cy="6822610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124965" y="35390"/>
            <a:ext cx="6019800" cy="1136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Book, page 81.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7652404" y="529465"/>
            <a:ext cx="4536129" cy="8834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Look</a:t>
            </a:r>
            <a:r>
              <a:rPr lang="hr-HR" sz="2000" b="1" dirty="0"/>
              <a:t> at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photos</a:t>
            </a:r>
            <a:r>
              <a:rPr lang="hr-HR" sz="2000" b="1" dirty="0"/>
              <a:t>. What can you see in the photos?</a:t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</a:rPr>
              <a:t>1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A boy is riding a horse.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</a:rPr>
              <a:t>2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Some kangaroos are hopping.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</a:rPr>
              <a:t>3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A boy is standing in front of the Statue of Liberty.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</a:rPr>
              <a:t>4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Two boys are playing with a boomerang.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</a:rPr>
              <a:t>5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A boy is standing in front of the Sydney Opera house.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</a:rPr>
              <a:t>6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A boy is watching a cricket match.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0000"/>
                </a:solidFill>
              </a:rPr>
              <a:t>7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</a:rPr>
              <a:t>Two boys are visiting a sheep farm.</a:t>
            </a:r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6" y="529464"/>
            <a:ext cx="7429623" cy="618889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2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" y="17694"/>
            <a:ext cx="5103239" cy="682261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4" y="162942"/>
            <a:ext cx="7841656" cy="653211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A2C1A6C-5E09-4D2E-8307-C8811981C686}"/>
              </a:ext>
            </a:extLst>
          </p:cNvPr>
          <p:cNvSpPr txBox="1">
            <a:spLocks/>
          </p:cNvSpPr>
          <p:nvPr/>
        </p:nvSpPr>
        <p:spPr>
          <a:xfrm>
            <a:off x="8203842" y="360608"/>
            <a:ext cx="3726156" cy="633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/>
              <a:t>Mike visited his cousins in Australia during his</a:t>
            </a:r>
            <a:r>
              <a:rPr lang="hr-HR" sz="2000" b="1" dirty="0"/>
              <a:t> </a:t>
            </a:r>
            <a:r>
              <a:rPr lang="en-US" sz="2000" b="1" dirty="0"/>
              <a:t>winter holidays.</a:t>
            </a:r>
            <a:r>
              <a:rPr lang="hr-HR" sz="2000" b="1" dirty="0"/>
              <a:t> </a:t>
            </a:r>
            <a:r>
              <a:rPr lang="en-US" sz="2000" b="1" dirty="0"/>
              <a:t>These are the photos from his trip.</a:t>
            </a:r>
            <a:r>
              <a:rPr lang="hr-HR" sz="2000" b="1" dirty="0"/>
              <a:t> </a:t>
            </a:r>
            <a:r>
              <a:rPr lang="en-US" sz="2000" b="1" dirty="0"/>
              <a:t>Oops! There is one photo that doesn’t belong here.</a:t>
            </a:r>
            <a:r>
              <a:rPr lang="hr-HR" sz="2000" b="1" dirty="0"/>
              <a:t> </a:t>
            </a:r>
            <a:r>
              <a:rPr lang="en-US" sz="2000" b="1" dirty="0"/>
              <a:t>Which one is it? What’s wrong with that photo?</a:t>
            </a:r>
            <a:br>
              <a:rPr lang="hr-HR" sz="2000" b="1" dirty="0"/>
            </a:b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69485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" y="15407"/>
            <a:ext cx="5140659" cy="6872638"/>
          </a:xfrm>
          <a:prstGeom prst="rect">
            <a:avLst/>
          </a:prstGeom>
        </p:spPr>
      </p:pic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153339" y="28286"/>
            <a:ext cx="6262856" cy="6320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Match the photos with Mike’s comments.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0" y="0"/>
            <a:ext cx="4536676" cy="700941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AB877F9-2898-408D-B25F-7DB3E8AFF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9" y="1685557"/>
            <a:ext cx="6363282" cy="530062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9A471226-CEB6-4F34-A4D8-91AE7A5CF72A}"/>
              </a:ext>
            </a:extLst>
          </p:cNvPr>
          <p:cNvSpPr txBox="1">
            <a:spLocks/>
          </p:cNvSpPr>
          <p:nvPr/>
        </p:nvSpPr>
        <p:spPr>
          <a:xfrm>
            <a:off x="640676" y="482519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2230FB0C-7296-4C6F-80C1-2B00804503A4}"/>
              </a:ext>
            </a:extLst>
          </p:cNvPr>
          <p:cNvSpPr txBox="1">
            <a:spLocks/>
          </p:cNvSpPr>
          <p:nvPr/>
        </p:nvSpPr>
        <p:spPr>
          <a:xfrm>
            <a:off x="675379" y="1621162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2E0D6322-CD71-4D06-9CF0-1C6237A22275}"/>
              </a:ext>
            </a:extLst>
          </p:cNvPr>
          <p:cNvSpPr txBox="1">
            <a:spLocks/>
          </p:cNvSpPr>
          <p:nvPr/>
        </p:nvSpPr>
        <p:spPr>
          <a:xfrm>
            <a:off x="640676" y="2775889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FF3947F1-24EC-4288-AAB4-28FD1A0FE182}"/>
              </a:ext>
            </a:extLst>
          </p:cNvPr>
          <p:cNvSpPr txBox="1">
            <a:spLocks/>
          </p:cNvSpPr>
          <p:nvPr/>
        </p:nvSpPr>
        <p:spPr>
          <a:xfrm>
            <a:off x="610985" y="3930616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22FC98FB-9C06-4D1F-9247-5A12B67791BA}"/>
              </a:ext>
            </a:extLst>
          </p:cNvPr>
          <p:cNvSpPr txBox="1">
            <a:spLocks/>
          </p:cNvSpPr>
          <p:nvPr/>
        </p:nvSpPr>
        <p:spPr>
          <a:xfrm>
            <a:off x="640676" y="4831967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3FF7DDC2-F9B3-4532-AD92-067F1796D65E}"/>
              </a:ext>
            </a:extLst>
          </p:cNvPr>
          <p:cNvSpPr txBox="1">
            <a:spLocks/>
          </p:cNvSpPr>
          <p:nvPr/>
        </p:nvSpPr>
        <p:spPr>
          <a:xfrm>
            <a:off x="640676" y="5967572"/>
            <a:ext cx="505544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20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9" grpId="0"/>
      <p:bldP spid="10" grpId="0"/>
      <p:bldP spid="11" grpId="0"/>
      <p:bldP spid="12" grpId="0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" y="0"/>
            <a:ext cx="5129430" cy="6858000"/>
          </a:xfrm>
          <a:prstGeom prst="rect">
            <a:avLst/>
          </a:prstGeom>
        </p:spPr>
      </p:pic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A32EC405-2BC3-4DC4-BD9F-FCC40BDD1ABB}"/>
              </a:ext>
            </a:extLst>
          </p:cNvPr>
          <p:cNvSpPr txBox="1">
            <a:spLocks/>
          </p:cNvSpPr>
          <p:nvPr/>
        </p:nvSpPr>
        <p:spPr>
          <a:xfrm>
            <a:off x="5273037" y="104289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...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385331" y="1050300"/>
            <a:ext cx="6806669" cy="1010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Answer the questions.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6" y="1050300"/>
            <a:ext cx="5067804" cy="410092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B4B964B3-57EA-4BD8-BBB4-26D5C04D62D7}"/>
              </a:ext>
            </a:extLst>
          </p:cNvPr>
          <p:cNvSpPr txBox="1">
            <a:spLocks/>
          </p:cNvSpPr>
          <p:nvPr/>
        </p:nvSpPr>
        <p:spPr>
          <a:xfrm>
            <a:off x="5479156" y="2227147"/>
            <a:ext cx="6330769" cy="3786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1 </a:t>
            </a:r>
            <a:r>
              <a:rPr lang="hr-HR" sz="2600" dirty="0" err="1">
                <a:solidFill>
                  <a:srgbClr val="FF0000"/>
                </a:solidFill>
              </a:rPr>
              <a:t>An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Aborigine</a:t>
            </a:r>
            <a:r>
              <a:rPr lang="hr-HR" sz="2600" dirty="0">
                <a:solidFill>
                  <a:srgbClr val="FF0000"/>
                </a:solidFill>
              </a:rPr>
              <a:t> boy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showing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Mike</a:t>
            </a:r>
            <a:r>
              <a:rPr lang="hr-HR" sz="2600" dirty="0">
                <a:solidFill>
                  <a:srgbClr val="FF0000"/>
                </a:solidFill>
              </a:rPr>
              <a:t> how to </a:t>
            </a:r>
            <a:r>
              <a:rPr lang="hr-HR" sz="2600" dirty="0" err="1">
                <a:solidFill>
                  <a:srgbClr val="FF0000"/>
                </a:solidFill>
              </a:rPr>
              <a:t>play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with</a:t>
            </a:r>
            <a:r>
              <a:rPr lang="hr-HR" sz="2600" dirty="0">
                <a:solidFill>
                  <a:srgbClr val="FF0000"/>
                </a:solidFill>
              </a:rPr>
              <a:t> a </a:t>
            </a:r>
            <a:r>
              <a:rPr lang="hr-HR" sz="2600" dirty="0" err="1">
                <a:solidFill>
                  <a:srgbClr val="FF0000"/>
                </a:solidFill>
              </a:rPr>
              <a:t>boomerang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2 </a:t>
            </a:r>
            <a:r>
              <a:rPr lang="hr-HR" sz="2600" dirty="0" err="1">
                <a:solidFill>
                  <a:srgbClr val="FF0000"/>
                </a:solidFill>
              </a:rPr>
              <a:t>The</a:t>
            </a:r>
            <a:r>
              <a:rPr lang="hr-HR" sz="2600" dirty="0">
                <a:solidFill>
                  <a:srgbClr val="FF0000"/>
                </a:solidFill>
              </a:rPr>
              <a:t> Sydney Opera </a:t>
            </a:r>
            <a:r>
              <a:rPr lang="hr-HR" sz="2600" dirty="0" err="1">
                <a:solidFill>
                  <a:srgbClr val="FF0000"/>
                </a:solidFill>
              </a:rPr>
              <a:t>House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</a:rPr>
              <a:t>one of the most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</a:rPr>
              <a:t>beautiful buildings in the world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rgbClr val="FF0000"/>
                </a:solidFill>
              </a:rPr>
              <a:t>3 Mike </a:t>
            </a:r>
            <a:r>
              <a:rPr lang="hr-HR" sz="2600" dirty="0" err="1">
                <a:solidFill>
                  <a:srgbClr val="FF0000"/>
                </a:solidFill>
              </a:rPr>
              <a:t>isn’t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</a:rPr>
              <a:t>smiling </a:t>
            </a:r>
            <a:r>
              <a:rPr lang="hr-HR" sz="2600" dirty="0" err="1">
                <a:solidFill>
                  <a:srgbClr val="FF0000"/>
                </a:solidFill>
              </a:rPr>
              <a:t>because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it’s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his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first</a:t>
            </a:r>
            <a:r>
              <a:rPr lang="hr-HR" sz="2600" dirty="0">
                <a:solidFill>
                  <a:srgbClr val="FF0000"/>
                </a:solidFill>
              </a:rPr>
              <a:t> time on a </a:t>
            </a:r>
            <a:r>
              <a:rPr lang="hr-HR" sz="2600" dirty="0" err="1">
                <a:solidFill>
                  <a:srgbClr val="FF0000"/>
                </a:solidFill>
              </a:rPr>
              <a:t>horse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and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it’s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not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easy</a:t>
            </a:r>
            <a:r>
              <a:rPr lang="hr-HR" sz="2600" dirty="0">
                <a:solidFill>
                  <a:srgbClr val="FF0000"/>
                </a:solidFill>
              </a:rPr>
              <a:t>. </a:t>
            </a:r>
            <a:endParaRPr lang="en-US" sz="26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rgbClr val="FF0000"/>
                </a:solidFill>
              </a:rPr>
              <a:t>4 </a:t>
            </a:r>
            <a:r>
              <a:rPr lang="hr-HR" sz="2600" dirty="0" err="1">
                <a:solidFill>
                  <a:srgbClr val="FF0000"/>
                </a:solidFill>
              </a:rPr>
              <a:t>Sheep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station</a:t>
            </a:r>
            <a:r>
              <a:rPr lang="en-US" sz="2600" dirty="0">
                <a:solidFill>
                  <a:srgbClr val="FF0000"/>
                </a:solidFill>
              </a:rPr>
              <a:t> is the Australian word for a sheep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</a:rPr>
              <a:t>farm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rgbClr val="FF0000"/>
                </a:solidFill>
              </a:rPr>
              <a:t>5 </a:t>
            </a:r>
            <a:r>
              <a:rPr lang="hr-HR" sz="2600" dirty="0">
                <a:solidFill>
                  <a:srgbClr val="FF0000"/>
                </a:solidFill>
              </a:rPr>
              <a:t>T</a:t>
            </a:r>
            <a:r>
              <a:rPr lang="en-US" sz="2600" dirty="0">
                <a:solidFill>
                  <a:srgbClr val="FF0000"/>
                </a:solidFill>
              </a:rPr>
              <a:t>he kangaroos hopping and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</a:rPr>
              <a:t>playing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because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they</a:t>
            </a:r>
            <a:r>
              <a:rPr lang="hr-HR" sz="2600" dirty="0">
                <a:solidFill>
                  <a:srgbClr val="FF0000"/>
                </a:solidFill>
              </a:rPr>
              <a:t> are </a:t>
            </a:r>
            <a:r>
              <a:rPr lang="hr-HR" sz="2600" dirty="0" err="1">
                <a:solidFill>
                  <a:srgbClr val="FF0000"/>
                </a:solidFill>
              </a:rPr>
              <a:t>not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afraid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rgbClr val="FF0000"/>
                </a:solidFill>
              </a:rPr>
              <a:t>6 Mike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en-US" sz="2600" dirty="0">
                <a:solidFill>
                  <a:srgbClr val="FF0000"/>
                </a:solidFill>
              </a:rPr>
              <a:t> sleeping during the cricket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</a:rPr>
              <a:t>match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because</a:t>
            </a:r>
            <a:r>
              <a:rPr lang="hr-HR" sz="2600" dirty="0">
                <a:solidFill>
                  <a:srgbClr val="FF0000"/>
                </a:solidFill>
              </a:rPr>
              <a:t> he </a:t>
            </a:r>
            <a:r>
              <a:rPr lang="hr-HR" sz="2600" dirty="0" err="1">
                <a:solidFill>
                  <a:srgbClr val="FF0000"/>
                </a:solidFill>
              </a:rPr>
              <a:t>thinks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that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cricket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boring</a:t>
            </a:r>
            <a:r>
              <a:rPr lang="hr-HR" sz="2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722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" y="0"/>
            <a:ext cx="5132832" cy="6858000"/>
          </a:xfrm>
          <a:prstGeom prst="rect">
            <a:avLst/>
          </a:prstGeom>
        </p:spPr>
      </p:pic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176138" y="106264"/>
            <a:ext cx="6376096" cy="5679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Cathy and Linda want to know more about</a:t>
            </a:r>
            <a:r>
              <a:rPr lang="hr-HR" sz="2000" b="1" dirty="0"/>
              <a:t> </a:t>
            </a:r>
            <a:r>
              <a:rPr lang="en-US" sz="2000" b="1" dirty="0"/>
              <a:t>Mike’s trip to Australia.</a:t>
            </a:r>
            <a:r>
              <a:rPr lang="hr-HR" sz="2000" b="1" dirty="0"/>
              <a:t> </a:t>
            </a:r>
            <a:r>
              <a:rPr lang="en-US" sz="2000" b="1" dirty="0"/>
              <a:t>Which photos are they asking about? Guess</a:t>
            </a:r>
            <a:r>
              <a:rPr lang="hr-HR" sz="2000" b="1" dirty="0"/>
              <a:t>.</a:t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6474CDB-18F1-4236-831A-8BD9BF6A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00" y="1770898"/>
            <a:ext cx="6376096" cy="497119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7E3611BD-A110-4E18-9256-194C99811BA2}"/>
              </a:ext>
            </a:extLst>
          </p:cNvPr>
          <p:cNvSpPr txBox="1">
            <a:spLocks/>
          </p:cNvSpPr>
          <p:nvPr/>
        </p:nvSpPr>
        <p:spPr>
          <a:xfrm>
            <a:off x="7221597" y="4256495"/>
            <a:ext cx="302998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Photo </a:t>
            </a:r>
            <a:r>
              <a:rPr lang="hr-HR" sz="2600" dirty="0" err="1">
                <a:solidFill>
                  <a:srgbClr val="FF0000"/>
                </a:solidFill>
              </a:rPr>
              <a:t>number</a:t>
            </a:r>
            <a:r>
              <a:rPr lang="hr-HR" sz="2600" dirty="0">
                <a:solidFill>
                  <a:srgbClr val="FF0000"/>
                </a:solidFill>
              </a:rPr>
              <a:t> 5. 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A410C2D5-0332-4D85-8548-31CFFFCF3359}"/>
              </a:ext>
            </a:extLst>
          </p:cNvPr>
          <p:cNvSpPr txBox="1">
            <a:spLocks/>
          </p:cNvSpPr>
          <p:nvPr/>
        </p:nvSpPr>
        <p:spPr>
          <a:xfrm>
            <a:off x="9820983" y="4603667"/>
            <a:ext cx="302998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9F5EF629-CA9E-4C91-83CC-D28DF4BA7678}"/>
              </a:ext>
            </a:extLst>
          </p:cNvPr>
          <p:cNvSpPr txBox="1">
            <a:spLocks/>
          </p:cNvSpPr>
          <p:nvPr/>
        </p:nvSpPr>
        <p:spPr>
          <a:xfrm>
            <a:off x="11397572" y="4990592"/>
            <a:ext cx="302998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EC79576F-791E-4A1A-B3FB-DD6734B4DCF1}"/>
              </a:ext>
            </a:extLst>
          </p:cNvPr>
          <p:cNvSpPr txBox="1">
            <a:spLocks/>
          </p:cNvSpPr>
          <p:nvPr/>
        </p:nvSpPr>
        <p:spPr>
          <a:xfrm>
            <a:off x="10488538" y="5373166"/>
            <a:ext cx="302998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10D1D81F-EBA0-4419-A776-F498B2F86691}"/>
              </a:ext>
            </a:extLst>
          </p:cNvPr>
          <p:cNvSpPr txBox="1">
            <a:spLocks/>
          </p:cNvSpPr>
          <p:nvPr/>
        </p:nvSpPr>
        <p:spPr>
          <a:xfrm>
            <a:off x="7320335" y="6158750"/>
            <a:ext cx="3029986" cy="412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181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478E362-1B9A-4EA3-AB49-D906EB95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" y="0"/>
            <a:ext cx="5132832" cy="6858000"/>
          </a:xfrm>
          <a:prstGeom prst="rect">
            <a:avLst/>
          </a:prstGeom>
        </p:spPr>
      </p:pic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151D65D3-4850-4915-8A0C-0D6759583DE2}"/>
              </a:ext>
            </a:extLst>
          </p:cNvPr>
          <p:cNvSpPr txBox="1">
            <a:spLocks/>
          </p:cNvSpPr>
          <p:nvPr/>
        </p:nvSpPr>
        <p:spPr>
          <a:xfrm>
            <a:off x="5330801" y="2820473"/>
            <a:ext cx="6504884" cy="307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Learn more about Australia here:</a:t>
            </a:r>
            <a:br>
              <a:rPr lang="hr-HR" sz="2000" i="1" dirty="0"/>
            </a:br>
            <a:r>
              <a:rPr lang="hr-HR" sz="2000" i="1" dirty="0">
                <a:hlinkClick r:id="rId3"/>
              </a:rPr>
              <a:t>https://www.e-sfera.hr/dodatni-digitalni-sadrzaji/5a4425ad-f208-492b-a588-40f8723f2c30/assets/video/australia.mp4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val="19242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0880ABB5-B97D-4E14-AC1C-4031E662E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" y="2716"/>
            <a:ext cx="5125367" cy="6852567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DE74ACC6-7585-4469-81CA-552D77C8CFFA}"/>
              </a:ext>
            </a:extLst>
          </p:cNvPr>
          <p:cNvSpPr txBox="1">
            <a:spLocks/>
          </p:cNvSpPr>
          <p:nvPr/>
        </p:nvSpPr>
        <p:spPr>
          <a:xfrm>
            <a:off x="5145814" y="0"/>
            <a:ext cx="6019800" cy="52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b="1" dirty="0"/>
              <a:t>WB, page 81.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8B3B2F24-F59F-48DA-A71A-42C8EC8610A8}"/>
              </a:ext>
            </a:extLst>
          </p:cNvPr>
          <p:cNvSpPr txBox="1">
            <a:spLocks/>
          </p:cNvSpPr>
          <p:nvPr/>
        </p:nvSpPr>
        <p:spPr>
          <a:xfrm>
            <a:off x="5145814" y="985094"/>
            <a:ext cx="6867116" cy="306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Two words in each box have changed places. Can you find them and put them back</a:t>
            </a:r>
            <a:r>
              <a:rPr lang="hr-HR" sz="2000" b="1" dirty="0"/>
              <a:t> </a:t>
            </a:r>
            <a:r>
              <a:rPr lang="en-US" sz="2000" b="1" dirty="0"/>
              <a:t>in the right place?</a:t>
            </a:r>
            <a:r>
              <a:rPr lang="hr-HR" sz="2000" b="1" dirty="0"/>
              <a:t> </a:t>
            </a: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7B46515-7EBB-4A63-ADB4-F4E8362C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02" y="1998095"/>
            <a:ext cx="9661430" cy="466853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Picture 4" descr="Vidi izvornu sliku">
            <a:extLst>
              <a:ext uri="{FF2B5EF4-FFF2-40B4-BE49-F238E27FC236}">
                <a16:creationId xmlns:a16="http://schemas.microsoft.com/office/drawing/2014/main" id="{B158BF53-5105-4BAD-B923-F1637BFB1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265" y="2884075"/>
            <a:ext cx="673296" cy="5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Vidi izvornu sliku">
            <a:extLst>
              <a:ext uri="{FF2B5EF4-FFF2-40B4-BE49-F238E27FC236}">
                <a16:creationId xmlns:a16="http://schemas.microsoft.com/office/drawing/2014/main" id="{D15E7605-594D-480F-9310-1B998BB46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12" y="3619287"/>
            <a:ext cx="804004" cy="44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idi izvornu sliku">
            <a:extLst>
              <a:ext uri="{FF2B5EF4-FFF2-40B4-BE49-F238E27FC236}">
                <a16:creationId xmlns:a16="http://schemas.microsoft.com/office/drawing/2014/main" id="{9FC0F3F9-30F9-4696-8692-B81785377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99" y="4332361"/>
            <a:ext cx="673296" cy="5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idi izvornu sliku">
            <a:extLst>
              <a:ext uri="{FF2B5EF4-FFF2-40B4-BE49-F238E27FC236}">
                <a16:creationId xmlns:a16="http://schemas.microsoft.com/office/drawing/2014/main" id="{D9B0D8E9-D682-4226-8EDC-8AC31087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814" y="4710729"/>
            <a:ext cx="1250087" cy="5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idi izvornu sliku">
            <a:extLst>
              <a:ext uri="{FF2B5EF4-FFF2-40B4-BE49-F238E27FC236}">
                <a16:creationId xmlns:a16="http://schemas.microsoft.com/office/drawing/2014/main" id="{2D4F23A7-9E77-4D27-8F8D-D2BB1B058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911" y="4185825"/>
            <a:ext cx="917720" cy="5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idi izvornu sliku">
            <a:extLst>
              <a:ext uri="{FF2B5EF4-FFF2-40B4-BE49-F238E27FC236}">
                <a16:creationId xmlns:a16="http://schemas.microsoft.com/office/drawing/2014/main" id="{7D433DFB-2ACD-4D17-BE60-D504BDED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434" y="4549714"/>
            <a:ext cx="917720" cy="5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idi izvornu sliku">
            <a:extLst>
              <a:ext uri="{FF2B5EF4-FFF2-40B4-BE49-F238E27FC236}">
                <a16:creationId xmlns:a16="http://schemas.microsoft.com/office/drawing/2014/main" id="{3445CF04-4D3A-4DB6-AA90-329F2F4D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58" y="5243683"/>
            <a:ext cx="673296" cy="5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Vidi izvornu sliku">
            <a:extLst>
              <a:ext uri="{FF2B5EF4-FFF2-40B4-BE49-F238E27FC236}">
                <a16:creationId xmlns:a16="http://schemas.microsoft.com/office/drawing/2014/main" id="{301AEC9B-9EF1-4D1D-BD2A-7D650F04E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924" y="5601172"/>
            <a:ext cx="464436" cy="5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Vidi izvornu sliku">
            <a:extLst>
              <a:ext uri="{FF2B5EF4-FFF2-40B4-BE49-F238E27FC236}">
                <a16:creationId xmlns:a16="http://schemas.microsoft.com/office/drawing/2014/main" id="{C329BEB8-E3B7-47C9-9E63-6F4EA65BE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216" y="5454636"/>
            <a:ext cx="673296" cy="5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Vidi izvornu sliku">
            <a:extLst>
              <a:ext uri="{FF2B5EF4-FFF2-40B4-BE49-F238E27FC236}">
                <a16:creationId xmlns:a16="http://schemas.microsoft.com/office/drawing/2014/main" id="{FE9DDCD4-6304-4722-962A-B442A0DC7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490" y="5479940"/>
            <a:ext cx="966408" cy="5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3856</TotalTime>
  <Words>1274</Words>
  <Application>Microsoft Office PowerPoint</Application>
  <PresentationFormat>Widescreen</PresentationFormat>
  <Paragraphs>162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OŠ Slavka Kolara - Kravarsko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Siniša ᵀᴴᴱ ᴼᴿᴵᴳᴵᴻᴬᴸ Wolfenstein</dc:creator>
  <cp:lastModifiedBy>Katarina Ivanjek</cp:lastModifiedBy>
  <cp:revision>315</cp:revision>
  <dcterms:created xsi:type="dcterms:W3CDTF">2017-01-15T10:30:28Z</dcterms:created>
  <dcterms:modified xsi:type="dcterms:W3CDTF">2022-07-07T12:10:04Z</dcterms:modified>
</cp:coreProperties>
</file>